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Light" panose="00000400000000000000" pitchFamily="2" charset="0"/>
      <p:regular r:id="rId19"/>
      <p:bold r:id="rId20"/>
      <p:italic r:id="rId21"/>
      <p:boldItalic r:id="rId22"/>
    </p:embeddedFont>
    <p:embeddedFont>
      <p:font typeface="Space Mon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C4131F-C76D-40CF-838B-AD17058F3BBB}">
  <a:tblStyle styleId="{09C4131F-C76D-40CF-838B-AD17058F3B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667b7b869_1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667b7b869_1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667b7b869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667b7b869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667b7b869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667b7b869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667b7b869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d667b7b869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667b7b869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667b7b869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667b7b86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667b7b869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667b7b869_1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d667b7b869_1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667b7b8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667b7b8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667b7b869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d667b7b869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667b7b869_1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667b7b869_1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667b7b869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d667b7b869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, annotations, and captions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3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4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5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6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7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8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9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3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4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5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TITLE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SECTION_HEADER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SECTION_HEADER_2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SECTION_HEADER_2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SECTION_HEADER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2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3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4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5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6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annotations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TITLE_AND_BODY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two body">
  <p:cSld name="TITLE_AND_BOD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9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3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4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5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ITLE_AND_BODY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2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3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4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ITLE_AND_BODY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2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3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4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5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6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TITLE_AND_BODY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1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3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4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5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6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7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8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board and description" type="twoColTx">
  <p:cSld name="TITLE_AND_TWO_COLUMN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30"/>
          <p:cNvSpPr>
            <a:spLocks noGrp="1"/>
          </p:cNvSpPr>
          <p:nvPr>
            <p:ph type="pic" idx="9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30"/>
          <p:cNvSpPr>
            <a:spLocks noGrp="1"/>
          </p:cNvSpPr>
          <p:nvPr>
            <p:ph type="pic" idx="13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30"/>
          <p:cNvSpPr>
            <a:spLocks noGrp="1"/>
          </p:cNvSpPr>
          <p:nvPr>
            <p:ph type="pic" idx="14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 grid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>
            <a:spLocks noGrp="1"/>
          </p:cNvSpPr>
          <p:nvPr>
            <p:ph type="pic" idx="2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31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31"/>
          <p:cNvSpPr>
            <a:spLocks noGrp="1"/>
          </p:cNvSpPr>
          <p:nvPr>
            <p:ph type="pic" idx="4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31"/>
          <p:cNvSpPr>
            <a:spLocks noGrp="1"/>
          </p:cNvSpPr>
          <p:nvPr>
            <p:ph type="pic" idx="5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31"/>
          <p:cNvSpPr>
            <a:spLocks noGrp="1"/>
          </p:cNvSpPr>
          <p:nvPr>
            <p:ph type="pic" idx="6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31"/>
          <p:cNvSpPr>
            <a:spLocks noGrp="1"/>
          </p:cNvSpPr>
          <p:nvPr>
            <p:ph type="pic" idx="7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image grid">
  <p:cSld name="TITLE_ONLY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>
            <a:spLocks noGrp="1"/>
          </p:cNvSpPr>
          <p:nvPr>
            <p:ph type="pic" idx="2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5"/>
          <p:cNvSpPr txBox="1">
            <a:spLocks noGrp="1"/>
          </p:cNvSpPr>
          <p:nvPr>
            <p:ph type="sldNum" idx="12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5"/>
          <p:cNvSpPr>
            <a:spLocks noGrp="1"/>
          </p:cNvSpPr>
          <p:nvPr>
            <p:ph type="pic" idx="3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35"/>
          <p:cNvSpPr>
            <a:spLocks noGrp="1"/>
          </p:cNvSpPr>
          <p:nvPr>
            <p:ph type="pic" idx="4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35"/>
          <p:cNvSpPr>
            <a:spLocks noGrp="1"/>
          </p:cNvSpPr>
          <p:nvPr>
            <p:ph type="pic" idx="5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35"/>
          <p:cNvSpPr>
            <a:spLocks noGrp="1"/>
          </p:cNvSpPr>
          <p:nvPr>
            <p:ph type="pic" idx="6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35"/>
          <p:cNvSpPr>
            <a:spLocks noGrp="1"/>
          </p:cNvSpPr>
          <p:nvPr>
            <p:ph type="pic" idx="7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5"/>
          <p:cNvSpPr>
            <a:spLocks noGrp="1"/>
          </p:cNvSpPr>
          <p:nvPr>
            <p:ph type="pic" idx="8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35"/>
          <p:cNvSpPr>
            <a:spLocks noGrp="1"/>
          </p:cNvSpPr>
          <p:nvPr>
            <p:ph type="pic" idx="9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35"/>
          <p:cNvSpPr>
            <a:spLocks noGrp="1"/>
          </p:cNvSpPr>
          <p:nvPr>
            <p:ph type="pic" idx="13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35"/>
          <p:cNvSpPr>
            <a:spLocks noGrp="1"/>
          </p:cNvSpPr>
          <p:nvPr>
            <p:ph type="pic" idx="14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 grid">
  <p:cSld name="TITLE_ONLY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>
            <a:spLocks noGrp="1"/>
          </p:cNvSpPr>
          <p:nvPr>
            <p:ph type="pic" idx="2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36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36"/>
          <p:cNvSpPr>
            <a:spLocks noGrp="1"/>
          </p:cNvSpPr>
          <p:nvPr>
            <p:ph type="pic" idx="4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36"/>
          <p:cNvSpPr>
            <a:spLocks noGrp="1"/>
          </p:cNvSpPr>
          <p:nvPr>
            <p:ph type="pic" idx="5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TITLE_ONLY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 with annotations">
  <p:cSld name="ONE_COLUMN_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8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9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1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1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1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1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52" name="Google Shape;252;p38"/>
          <p:cNvSpPr>
            <a:spLocks noGrp="1"/>
          </p:cNvSpPr>
          <p:nvPr>
            <p:ph type="pic" idx="1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8"/>
          <p:cNvSpPr>
            <a:spLocks noGrp="1"/>
          </p:cNvSpPr>
          <p:nvPr>
            <p:ph type="pic" idx="1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8"/>
          <p:cNvSpPr>
            <a:spLocks noGrp="1"/>
          </p:cNvSpPr>
          <p:nvPr>
            <p:ph type="pic" idx="1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ONE_COLUMN_TEXT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subTitle" idx="1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body" idx="2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subTitle" idx="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body" idx="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4" name="Google Shape;264;p39"/>
          <p:cNvSpPr>
            <a:spLocks noGrp="1"/>
          </p:cNvSpPr>
          <p:nvPr>
            <p:ph type="pic" idx="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5" name="Google Shape;265;p39"/>
          <p:cNvSpPr>
            <a:spLocks noGrp="1"/>
          </p:cNvSpPr>
          <p:nvPr>
            <p:ph type="pic" idx="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6" name="Google Shape;266;p39"/>
          <p:cNvSpPr>
            <a:spLocks noGrp="1"/>
          </p:cNvSpPr>
          <p:nvPr>
            <p:ph type="pic" idx="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ONE_COLUMN_TEXT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type="body" idx="1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subTitle" idx="2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3" name="Google Shape;273;p40"/>
          <p:cNvSpPr txBox="1">
            <a:spLocks noGrp="1"/>
          </p:cNvSpPr>
          <p:nvPr>
            <p:ph type="body" idx="3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74" name="Google Shape;274;p40"/>
          <p:cNvSpPr>
            <a:spLocks noGrp="1"/>
          </p:cNvSpPr>
          <p:nvPr>
            <p:ph type="pic" idx="4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5" name="Google Shape;275;p40"/>
          <p:cNvSpPr>
            <a:spLocks noGrp="1"/>
          </p:cNvSpPr>
          <p:nvPr>
            <p:ph type="pic" idx="5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6" name="Google Shape;276;p40"/>
          <p:cNvSpPr txBox="1">
            <a:spLocks noGrp="1"/>
          </p:cNvSpPr>
          <p:nvPr>
            <p:ph type="subTitle" idx="6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1">
  <p:cSld name="MAIN_POIN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2" name="Google Shape;282;p4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3" name="Google Shape;283;p4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4" name="Google Shape;284;p4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5" name="Google Shape;285;p4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87" name="Google Shape;287;p41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9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89" name="Google Shape;289;p41"/>
          <p:cNvSpPr>
            <a:spLocks noGrp="1"/>
          </p:cNvSpPr>
          <p:nvPr>
            <p:ph type="pic" idx="13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41"/>
          <p:cNvSpPr txBox="1">
            <a:spLocks noGrp="1"/>
          </p:cNvSpPr>
          <p:nvPr>
            <p:ph type="subTitle" idx="14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2">
  <p:cSld name="MAIN_POINT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2"/>
          <p:cNvSpPr>
            <a:spLocks noGrp="1"/>
          </p:cNvSpPr>
          <p:nvPr>
            <p:ph type="pic" idx="9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42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5" name="Google Shape;305;p42"/>
          <p:cNvSpPr txBox="1">
            <a:spLocks noGrp="1"/>
          </p:cNvSpPr>
          <p:nvPr>
            <p:ph type="body" idx="14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06" name="Google Shape;306;p42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3">
  <p:cSld name="MAIN_POINT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317" name="Google Shape;317;p43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43"/>
          <p:cNvSpPr>
            <a:spLocks noGrp="1"/>
          </p:cNvSpPr>
          <p:nvPr>
            <p:ph type="pic" idx="9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3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subTitle" idx="14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15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annotations">
  <p:cSld name="CAPTION_ONLY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body" idx="1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26" name="Google Shape;326;p44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28" name="Google Shape;328;p44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29" name="Google Shape;329;p44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30" name="Google Shape;330;p44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31" name="Google Shape;331;p44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APTION_ONLY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>
            <a:spLocks noGrp="1"/>
          </p:cNvSpPr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1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body" idx="2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2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350" name="Google Shape;350;p48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48"/>
          <p:cNvSpPr txBox="1">
            <a:spLocks noGrp="1"/>
          </p:cNvSpPr>
          <p:nvPr>
            <p:ph type="subTitle" idx="1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8"/>
          <p:cNvSpPr txBox="1">
            <a:spLocks noGrp="1"/>
          </p:cNvSpPr>
          <p:nvPr>
            <p:ph type="subTitle" idx="2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8"/>
          <p:cNvSpPr txBox="1">
            <a:spLocks noGrp="1"/>
          </p:cNvSpPr>
          <p:nvPr>
            <p:ph type="body" idx="3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" name="Google Shape;356;p49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49"/>
          <p:cNvSpPr txBox="1">
            <a:spLocks noGrp="1"/>
          </p:cNvSpPr>
          <p:nvPr>
            <p:ph type="body" idx="1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een Black Modern Cryptocurrency Video">
            <a:hlinkClick r:id="" action="ppaction://media"/>
            <a:extLst>
              <a:ext uri="{FF2B5EF4-FFF2-40B4-BE49-F238E27FC236}">
                <a16:creationId xmlns:a16="http://schemas.microsoft.com/office/drawing/2014/main" id="{513019EA-C0F0-3F01-2815-1DD1C2CA4D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subTitle" idx="3"/>
          </p:nvPr>
        </p:nvSpPr>
        <p:spPr>
          <a:xfrm>
            <a:off x="620775" y="1429038"/>
            <a:ext cx="28293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Portfolio Optimization</a:t>
            </a:r>
            <a:endParaRPr sz="2000"/>
          </a:p>
        </p:txBody>
      </p:sp>
      <p:sp>
        <p:nvSpPr>
          <p:cNvPr id="422" name="Google Shape;422;p6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4"/>
          </p:nvPr>
        </p:nvSpPr>
        <p:spPr>
          <a:xfrm>
            <a:off x="620775" y="2401825"/>
            <a:ext cx="5149200" cy="18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Weight Adjustment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Implement strategies for adaptive rebalancing based on market trends, volatility, and asset performance.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Diversify Across Asset Classes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Optimize for uncorrelated assets to enhance diversification benefits.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4" name="Google Shape;424;p60"/>
          <p:cNvPicPr preferRelativeResize="0"/>
          <p:nvPr/>
        </p:nvPicPr>
        <p:blipFill rotWithShape="1">
          <a:blip r:embed="rId3">
            <a:alphaModFix/>
          </a:blip>
          <a:srcRect r="48617"/>
          <a:stretch/>
        </p:blipFill>
        <p:spPr>
          <a:xfrm>
            <a:off x="6287075" y="935650"/>
            <a:ext cx="2608200" cy="33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19800" y="1751100"/>
            <a:ext cx="9104400" cy="16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Pipeline Overview</a:t>
            </a:r>
            <a:endParaRPr sz="3600"/>
          </a:p>
        </p:txBody>
      </p:sp>
      <p:sp>
        <p:nvSpPr>
          <p:cNvPr id="370" name="Google Shape;370;p52"/>
          <p:cNvSpPr txBox="1"/>
          <p:nvPr/>
        </p:nvSpPr>
        <p:spPr>
          <a:xfrm>
            <a:off x="346525" y="1147825"/>
            <a:ext cx="78072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Load data and Prepare features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Normalize Data and create Sequences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Train and evaluate LSTM Model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Implement backtesting with dynamic ATR Thresholds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Compare strategy performance with buy-and -hold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Future Recommendations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Building Inputs for Predictive Analysis</a:t>
            </a:r>
            <a:endParaRPr sz="3100"/>
          </a:p>
        </p:txBody>
      </p:sp>
      <p:sp>
        <p:nvSpPr>
          <p:cNvPr id="376" name="Google Shape;376;p53"/>
          <p:cNvSpPr txBox="1"/>
          <p:nvPr/>
        </p:nvSpPr>
        <p:spPr>
          <a:xfrm>
            <a:off x="606400" y="1007050"/>
            <a:ext cx="77478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❖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Selected Features:</a:t>
            </a:r>
            <a:b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</a:b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-Close, Volume, Volatility, SMA, RSI, MACD, ATR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❖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Normalize Data: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-Use MinMaxScaler to scale features to [0,1]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-Normalize input features (x) and target variable(y)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❖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Create Sequences: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-Input Sequence: Consecutive data slices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-Output Sequences: Next 5 time steps for target variable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8281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 Crossover Strategy</a:t>
            </a:r>
            <a:endParaRPr/>
          </a:p>
        </p:txBody>
      </p:sp>
      <p:sp>
        <p:nvSpPr>
          <p:cNvPr id="382" name="Google Shape;382;p54"/>
          <p:cNvSpPr txBox="1">
            <a:spLocks noGrp="1"/>
          </p:cNvSpPr>
          <p:nvPr>
            <p:ph type="body" idx="1"/>
          </p:nvPr>
        </p:nvSpPr>
        <p:spPr>
          <a:xfrm>
            <a:off x="620775" y="1469575"/>
            <a:ext cx="805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state of volatility using historic and current </a:t>
            </a:r>
            <a:r>
              <a:rPr lang="en" sz="18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ATR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(14).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for high volatility → Historic Mean_ATR + 2*Standard_Deviation.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Multiplier for the SD varies across assets.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SMA Crossovers using SMA20 and SMA140.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 When SMA20 goes above SMA140.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 When SMA20 goes below SMA140.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sell strategy to leverage the predictions from LSTM strategy.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 when predicted increase is significantly less than the sell threshold.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the SMA strategy to buy in next few hours. Instead use LSTM model for that time period.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>
            <a:spLocks noGrp="1"/>
          </p:cNvSpPr>
          <p:nvPr>
            <p:ph type="title" idx="4294967295"/>
          </p:nvPr>
        </p:nvSpPr>
        <p:spPr>
          <a:xfrm>
            <a:off x="311700" y="555600"/>
            <a:ext cx="6055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LSTM Model Overview</a:t>
            </a:r>
            <a:endParaRPr sz="2600"/>
          </a:p>
        </p:txBody>
      </p:sp>
      <p:sp>
        <p:nvSpPr>
          <p:cNvPr id="388" name="Google Shape;388;p5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622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Long Short Term Memory(</a:t>
            </a:r>
            <a:r>
              <a:rPr lang="en" sz="15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LSTM</a:t>
            </a: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) is a type of Recurrent Neural Network(</a:t>
            </a:r>
            <a:r>
              <a:rPr lang="en" sz="15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RNN</a:t>
            </a: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)</a:t>
            </a:r>
            <a:endParaRPr sz="1500"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Includes gates for managing long-term and short-term memory</a:t>
            </a:r>
            <a:endParaRPr sz="1500"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sz="15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Input Layer</a:t>
            </a: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Takes sequential input of 48 time steps</a:t>
            </a:r>
            <a:endParaRPr sz="1500"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sz="15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LSTM Layers</a:t>
            </a: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Capture temporal dependencies</a:t>
            </a:r>
            <a:endParaRPr sz="1500"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sz="15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Dropout Layers</a:t>
            </a: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Prevent overfitting</a:t>
            </a:r>
            <a:endParaRPr sz="1500"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sz="15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Dense Output Layer</a:t>
            </a: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Predicts the next 5 steps</a:t>
            </a:r>
            <a:endParaRPr sz="1500"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sz="15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Optimizer</a:t>
            </a: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Adam</a:t>
            </a:r>
            <a:endParaRPr sz="1500"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sz="15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Loss Function:</a:t>
            </a: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Mean Squared Error (MSE)</a:t>
            </a:r>
            <a:endParaRPr sz="1500"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sz="15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Early Stopping:</a:t>
            </a:r>
            <a:r>
              <a:rPr lang="en" sz="1500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Prevents overfitting.</a:t>
            </a:r>
            <a:endParaRPr sz="1500"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975" y="0"/>
            <a:ext cx="18780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>
            <a:spLocks noGrp="1"/>
          </p:cNvSpPr>
          <p:nvPr>
            <p:ph type="title"/>
          </p:nvPr>
        </p:nvSpPr>
        <p:spPr>
          <a:xfrm>
            <a:off x="50925" y="0"/>
            <a:ext cx="6055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LSTM Trading Strategy</a:t>
            </a:r>
            <a:endParaRPr sz="2600"/>
          </a:p>
        </p:txBody>
      </p:sp>
      <p:sp>
        <p:nvSpPr>
          <p:cNvPr id="395" name="Google Shape;395;p56"/>
          <p:cNvSpPr txBox="1">
            <a:spLocks noGrp="1"/>
          </p:cNvSpPr>
          <p:nvPr>
            <p:ph type="body" idx="1"/>
          </p:nvPr>
        </p:nvSpPr>
        <p:spPr>
          <a:xfrm>
            <a:off x="0" y="373075"/>
            <a:ext cx="7398900" cy="4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Compare predicted future price (5th hour) with actual closing price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Dynamic threshold based on rolling volatility(window = 20 hours).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Trigger buy when the predicted price increase exceeds a dynamic threshold.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Trigger sell when the predicted price decrease exceeds a negative threshold.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RSI value(current sequence) is below lower quartile of Mean RSI(historical): Indicates oversold market conditions, signaling a potential buy.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RSI value(current sequence) is above upper quartile of Mean RSI(historical): Indicates overbought market conditions, signaling a potential sell.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Used alongside LSTM predictions to ensure alignment between predicted price movements and market momentum.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Entry: 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Predicted &gt; Dynamic Threshold </a:t>
            </a:r>
            <a:r>
              <a:rPr lang="e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or</a:t>
            </a: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RSI(curr seq) &lt; LQ(Mean RSI)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Exit:  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Predicted &lt; Dynamic Threshold </a:t>
            </a:r>
            <a:r>
              <a:rPr lang="e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</a:t>
            </a: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RSI(curr seq) &gt; UQ(Mean RSI)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850" y="0"/>
            <a:ext cx="18332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BTC</a:t>
            </a:r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body" idx="1"/>
          </p:nvPr>
        </p:nvSpPr>
        <p:spPr>
          <a:xfrm>
            <a:off x="620775" y="1603650"/>
            <a:ext cx="1702200" cy="3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Strategy Portfolio: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Total Return: 196.82%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Number of Trades: 850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Sharpe Ratio: 2.59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Sortino Ratio: 3.32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Results Buy and Hold: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Total Return: 123.90%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Sharpe Ratio: 1.88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Sortino Ratio: 2.42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3" name="Google Shape;4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25" y="1603650"/>
            <a:ext cx="6020975" cy="32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COCOA</a:t>
            </a:r>
            <a:endParaRPr/>
          </a:p>
        </p:txBody>
      </p:sp>
      <p:sp>
        <p:nvSpPr>
          <p:cNvPr id="409" name="Google Shape;409;p58"/>
          <p:cNvSpPr txBox="1">
            <a:spLocks noGrp="1"/>
          </p:cNvSpPr>
          <p:nvPr>
            <p:ph type="body" idx="1"/>
          </p:nvPr>
        </p:nvSpPr>
        <p:spPr>
          <a:xfrm>
            <a:off x="620775" y="1603800"/>
            <a:ext cx="1852500" cy="3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Strategy Portfolio: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Total Return: 163.88%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Number of Trades: 1642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Sharpe Ratio: 2.16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Sortino Ratio: 1.19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Buy and Hold: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Total Return: 118.27%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Sharpe Ratio: 1.57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Sortino Ratio: 0.87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648" y="1600200"/>
            <a:ext cx="6016753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4493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Analysis</a:t>
            </a:r>
            <a:endParaRPr/>
          </a:p>
        </p:txBody>
      </p:sp>
      <p:graphicFrame>
        <p:nvGraphicFramePr>
          <p:cNvPr id="416" name="Google Shape;416;p59"/>
          <p:cNvGraphicFramePr/>
          <p:nvPr/>
        </p:nvGraphicFramePr>
        <p:xfrm>
          <a:off x="1171138" y="1676400"/>
          <a:ext cx="6801725" cy="2026920"/>
        </p:xfrm>
        <a:graphic>
          <a:graphicData uri="http://schemas.openxmlformats.org/drawingml/2006/table">
            <a:tbl>
              <a:tblPr>
                <a:noFill/>
                <a:tableStyleId>{09C4131F-C76D-40CF-838B-AD17058F3BBB}</a:tableStyleId>
              </a:tblPr>
              <a:tblGrid>
                <a:gridCol w="109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6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Trading Window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No. of Trades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Sharpe Ratio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Sortino Ratio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 + SMA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Buy &amp; Hold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BTC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 Months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196.82%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156.57%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123.90%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COCOA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 Months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1642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163.88%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131.13%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118.27%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609</Words>
  <Application>Microsoft Office PowerPoint</Application>
  <PresentationFormat>On-screen Show (16:9)</PresentationFormat>
  <Paragraphs>99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Space Mono</vt:lpstr>
      <vt:lpstr>Poppins</vt:lpstr>
      <vt:lpstr>Times New Roman</vt:lpstr>
      <vt:lpstr>Poppins Light</vt:lpstr>
      <vt:lpstr>Simple Light</vt:lpstr>
      <vt:lpstr>Deliverables For Existing Client #2</vt:lpstr>
      <vt:lpstr>PowerPoint Presentation</vt:lpstr>
      <vt:lpstr>Pipeline Overview</vt:lpstr>
      <vt:lpstr>Building Inputs for Predictive Analysis</vt:lpstr>
      <vt:lpstr>SMA Crossover Strategy</vt:lpstr>
      <vt:lpstr>LSTM Model Overview</vt:lpstr>
      <vt:lpstr>LSTM Trading Strategy</vt:lpstr>
      <vt:lpstr>Results BTC</vt:lpstr>
      <vt:lpstr>Results COCOA</vt:lpstr>
      <vt:lpstr>Comparative Analysis</vt:lpstr>
      <vt:lpstr>Future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shridhar ashtikar</cp:lastModifiedBy>
  <cp:revision>2</cp:revision>
  <dcterms:modified xsi:type="dcterms:W3CDTF">2024-12-04T22:06:35Z</dcterms:modified>
</cp:coreProperties>
</file>